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2" r:id="rId3"/>
    <p:sldId id="258" r:id="rId4"/>
    <p:sldId id="263" r:id="rId5"/>
    <p:sldId id="260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90B6F-7152-46FE-87A2-9B4BBCF2F5D9}" v="14" dt="2024-10-18T18:40:13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Ventegra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D281BD-B352-44C6-9C4C-E24C632493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750AFF1-ED64-4A00-8E4F-929E654F8A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4" y="1243055"/>
            <a:ext cx="11963174" cy="448619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729C69D-FBBB-447C-886C-01741AE02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6D8B8E1-A0B4-441D-AB49-32B492031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64E7A2-A32F-4715-9BAB-3407662C9E6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84251" y="2924175"/>
            <a:ext cx="8788399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823A5C7-26BB-4D02-842E-9C17EF346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250" y="377935"/>
            <a:ext cx="8788400" cy="2448282"/>
          </a:xfrm>
        </p:spPr>
        <p:txBody>
          <a:bodyPr anchor="b" anchorCtr="0">
            <a:normAutofit/>
          </a:bodyPr>
          <a:lstStyle>
            <a:lvl1pPr>
              <a:defRPr sz="6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00949-9897-432D-A71C-F86B93BECBBD}"/>
              </a:ext>
            </a:extLst>
          </p:cNvPr>
          <p:cNvSpPr txBox="1"/>
          <p:nvPr/>
        </p:nvSpPr>
        <p:spPr>
          <a:xfrm>
            <a:off x="938069" y="6480065"/>
            <a:ext cx="2618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2025 Ventegra | Confidential and Proprietary 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4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yond a PBM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on a mountain&#10;&#10;Description automatically generated">
            <a:extLst>
              <a:ext uri="{FF2B5EF4-FFF2-40B4-BE49-F238E27FC236}">
                <a16:creationId xmlns:a16="http://schemas.microsoft.com/office/drawing/2014/main" id="{28A96B5B-60AC-A75C-C4F5-1EF90EF42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12192000" cy="6921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AED63B-7887-4FBA-B704-0E1CE2C4AB74}"/>
              </a:ext>
            </a:extLst>
          </p:cNvPr>
          <p:cNvSpPr/>
          <p:nvPr/>
        </p:nvSpPr>
        <p:spPr>
          <a:xfrm>
            <a:off x="4084320" y="1736625"/>
            <a:ext cx="8107679" cy="305508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4F9C-3AAC-4835-95A9-C0CA3CC81C9F}"/>
              </a:ext>
            </a:extLst>
          </p:cNvPr>
          <p:cNvSpPr txBox="1"/>
          <p:nvPr/>
        </p:nvSpPr>
        <p:spPr>
          <a:xfrm>
            <a:off x="161926" y="2707341"/>
            <a:ext cx="2838450" cy="314661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4346F89-30C5-F928-6B43-E90538753B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53" y="5853953"/>
            <a:ext cx="2342252" cy="5902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C7BB35-909E-28F2-1B4C-7379B3A4EFBD}"/>
              </a:ext>
            </a:extLst>
          </p:cNvPr>
          <p:cNvSpPr txBox="1"/>
          <p:nvPr/>
        </p:nvSpPr>
        <p:spPr>
          <a:xfrm>
            <a:off x="373553" y="6444199"/>
            <a:ext cx="2618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2025 Ventegra | Confidential and Proprietary 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4B02A-64B6-693A-0540-8B21CA3DD206}"/>
              </a:ext>
            </a:extLst>
          </p:cNvPr>
          <p:cNvSpPr txBox="1"/>
          <p:nvPr/>
        </p:nvSpPr>
        <p:spPr>
          <a:xfrm>
            <a:off x="4394199" y="2296160"/>
            <a:ext cx="5257801" cy="173706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40000" lnSpcReduction="20000"/>
          </a:bodyPr>
          <a:lstStyle/>
          <a:p>
            <a:pPr algn="l"/>
            <a:r>
              <a:rPr lang="en-US" sz="16300" cap="all" baseline="0" dirty="0">
                <a:solidFill>
                  <a:schemeClr val="bg1"/>
                </a:solidFill>
                <a:latin typeface="+mj-lt"/>
              </a:rPr>
              <a:t>Thank you!</a:t>
            </a:r>
          </a:p>
          <a:p>
            <a:pPr algn="l"/>
            <a:endParaRPr lang="en-US" sz="2800" dirty="0">
              <a:solidFill>
                <a:schemeClr val="accent4"/>
              </a:solidFill>
            </a:endParaRPr>
          </a:p>
          <a:p>
            <a:pPr algn="l"/>
            <a:r>
              <a:rPr lang="en-US" sz="6000" dirty="0">
                <a:solidFill>
                  <a:schemeClr val="accent4"/>
                </a:solidFill>
              </a:rPr>
              <a:t>Learn more at:</a:t>
            </a:r>
          </a:p>
          <a:p>
            <a:pPr algn="l"/>
            <a:r>
              <a:rPr lang="en-US" sz="6000" dirty="0">
                <a:solidFill>
                  <a:schemeClr val="accent5"/>
                </a:solidFill>
              </a:rPr>
              <a:t>ventegra.org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B973EE4-D37C-5EE1-EB15-05E5F3BC1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270" y="350480"/>
            <a:ext cx="3829050" cy="11707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F29449-0E33-A35D-1762-459295E34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2000" y="2121867"/>
            <a:ext cx="2284600" cy="22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3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1841"/>
            <a:ext cx="10515600" cy="10488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rIns="0"/>
          <a:lstStyle/>
          <a:p>
            <a:fld id="{B37D92FB-C712-4870-B1A9-5D848F8125D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005" y="6378172"/>
            <a:ext cx="880635" cy="365125"/>
          </a:xfrm>
        </p:spPr>
        <p:txBody>
          <a:bodyPr/>
          <a:lstStyle>
            <a:lvl1pPr>
              <a:defRPr sz="900"/>
            </a:lvl1pPr>
          </a:lstStyle>
          <a:p>
            <a:fld id="{00EA2D35-D22D-4024-8558-8BC8B837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9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D281BD-B352-44C6-9C4C-E24C632493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729C69D-FBBB-447C-886C-01741AE02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6D8B8E1-A0B4-441D-AB49-32B492031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64E7A2-A32F-4715-9BAB-3407662C9E6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84251" y="2924175"/>
            <a:ext cx="10245723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823A5C7-26BB-4D02-842E-9C17EF346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249" y="377935"/>
            <a:ext cx="10245725" cy="2448282"/>
          </a:xfrm>
        </p:spPr>
        <p:txBody>
          <a:bodyPr anchor="b" anchorCtr="0">
            <a:normAutofit/>
          </a:bodyPr>
          <a:lstStyle>
            <a:lvl1pPr>
              <a:defRPr sz="6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2819F-BEA6-4389-B6B2-8E6DF8B2F2FD}"/>
              </a:ext>
            </a:extLst>
          </p:cNvPr>
          <p:cNvSpPr txBox="1"/>
          <p:nvPr/>
        </p:nvSpPr>
        <p:spPr>
          <a:xfrm>
            <a:off x="938069" y="6480065"/>
            <a:ext cx="2618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2025 Ventegra | Confidential and Proprietary 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5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for 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D281BD-B352-44C6-9C4C-E24C632493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729C69D-FBBB-447C-886C-01741AE02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6D8B8E1-A0B4-441D-AB49-32B492031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64E7A2-A32F-4715-9BAB-3407662C9E6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84251" y="2924175"/>
            <a:ext cx="7350123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823A5C7-26BB-4D02-842E-9C17EF346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250" y="401917"/>
            <a:ext cx="7350124" cy="2448282"/>
          </a:xfrm>
        </p:spPr>
        <p:txBody>
          <a:bodyPr anchor="b" anchorCtr="0">
            <a:normAutofit/>
          </a:bodyPr>
          <a:lstStyle>
            <a:lvl1pPr>
              <a:defRPr sz="6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2819F-BEA6-4389-B6B2-8E6DF8B2F2FD}"/>
              </a:ext>
            </a:extLst>
          </p:cNvPr>
          <p:cNvSpPr txBox="1"/>
          <p:nvPr/>
        </p:nvSpPr>
        <p:spPr>
          <a:xfrm>
            <a:off x="938069" y="6480065"/>
            <a:ext cx="2618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2025 Ventegra | Confidential and Proprietary 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D8F9803-BD71-4F2E-9ACF-CDEC5D7418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9199" y="401917"/>
            <a:ext cx="2847975" cy="60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for BRM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A62044-E6C7-4ECD-947E-2481DACA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F4769E4-97D1-4506-B2B1-77A673700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930932-6365-4A39-BF94-A3766B9CE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590550"/>
            <a:ext cx="10515600" cy="2076451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F61EA2-45A2-403C-BE7B-1AEC53BBA8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771775"/>
            <a:ext cx="10515600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7DAE3-A161-464C-A331-0F7EAC3386A4}"/>
              </a:ext>
            </a:extLst>
          </p:cNvPr>
          <p:cNvSpPr txBox="1"/>
          <p:nvPr/>
        </p:nvSpPr>
        <p:spPr>
          <a:xfrm>
            <a:off x="938069" y="6480065"/>
            <a:ext cx="2618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2025 Ventegra | Confidential and Proprietary 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57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399" y="632313"/>
            <a:ext cx="8086725" cy="557481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2400"/>
              </a:spcBef>
              <a:defRPr>
                <a:solidFill>
                  <a:srgbClr val="0099CC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90000"/>
              <a:buFont typeface="Arial" panose="020B0604020202020204" pitchFamily="34" charset="0"/>
              <a:buChar char="•"/>
              <a:defRPr/>
            </a:lvl2pPr>
            <a:lvl3pPr marL="514350" indent="-171450">
              <a:lnSpc>
                <a:spcPct val="100000"/>
              </a:lnSpc>
              <a:spcBef>
                <a:spcPts val="600"/>
              </a:spcBef>
              <a:buClr>
                <a:srgbClr val="0099CC"/>
              </a:buClr>
              <a:buFont typeface="Arial" panose="020B0604020202020204" pitchFamily="34" charset="0"/>
              <a:buChar char="•"/>
              <a:defRPr/>
            </a:lvl3pPr>
            <a:lvl4pPr marL="914400" indent="-17145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0099CC"/>
                </a:solidFill>
              </a:defRPr>
            </a:lvl4pPr>
            <a:lvl5pPr marL="914400" indent="0">
              <a:lnSpc>
                <a:spcPct val="100000"/>
              </a:lnSpc>
              <a:spcBef>
                <a:spcPts val="600"/>
              </a:spcBef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rIns="0"/>
          <a:lstStyle/>
          <a:p>
            <a:fld id="{B37D92FB-C712-4870-B1A9-5D848F8125D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005" y="6378170"/>
            <a:ext cx="880635" cy="365125"/>
          </a:xfrm>
        </p:spPr>
        <p:txBody>
          <a:bodyPr/>
          <a:lstStyle>
            <a:lvl1pPr>
              <a:defRPr sz="1200"/>
            </a:lvl1pPr>
          </a:lstStyle>
          <a:p>
            <a:fld id="{00EA2D35-D22D-4024-8558-8BC8B837CF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1115E-5292-40BF-9AB8-74899F68AFD4}"/>
              </a:ext>
            </a:extLst>
          </p:cNvPr>
          <p:cNvSpPr/>
          <p:nvPr/>
        </p:nvSpPr>
        <p:spPr>
          <a:xfrm>
            <a:off x="0" y="0"/>
            <a:ext cx="32480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4402DD2-937A-4358-BBBC-9C8D564D5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6368229"/>
            <a:ext cx="1302293" cy="32817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605187-67B1-4404-8A8D-7975879BCEBE}"/>
              </a:ext>
            </a:extLst>
          </p:cNvPr>
          <p:cNvSpPr txBox="1">
            <a:spLocks/>
          </p:cNvSpPr>
          <p:nvPr/>
        </p:nvSpPr>
        <p:spPr>
          <a:xfrm>
            <a:off x="138112" y="325682"/>
            <a:ext cx="2862264" cy="243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sz="1050" dirty="0">
                <a:solidFill>
                  <a:srgbClr val="0099CC"/>
                </a:solidFill>
                <a:latin typeface="+mn-lt"/>
              </a:rPr>
              <a:t>Insert Presentation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4F9C-3AAC-4835-95A9-C0CA3CC81C9F}"/>
              </a:ext>
            </a:extLst>
          </p:cNvPr>
          <p:cNvSpPr txBox="1"/>
          <p:nvPr/>
        </p:nvSpPr>
        <p:spPr>
          <a:xfrm>
            <a:off x="161926" y="2707341"/>
            <a:ext cx="2838450" cy="314661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ED63B-7887-4FBA-B704-0E1CE2C4AB74}"/>
              </a:ext>
            </a:extLst>
          </p:cNvPr>
          <p:cNvSpPr/>
          <p:nvPr/>
        </p:nvSpPr>
        <p:spPr>
          <a:xfrm>
            <a:off x="0" y="0"/>
            <a:ext cx="32480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44E7060-370A-45B5-922A-04661FE1A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6238923"/>
            <a:ext cx="1302293" cy="3281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86C96EF-92E3-4C6A-8B3A-3975A28176BB}"/>
              </a:ext>
            </a:extLst>
          </p:cNvPr>
          <p:cNvSpPr txBox="1">
            <a:spLocks/>
          </p:cNvSpPr>
          <p:nvPr/>
        </p:nvSpPr>
        <p:spPr>
          <a:xfrm>
            <a:off x="161926" y="325682"/>
            <a:ext cx="2838450" cy="243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sz="1050" dirty="0">
                <a:solidFill>
                  <a:srgbClr val="0099CC"/>
                </a:solidFill>
                <a:latin typeface="+mn-lt"/>
              </a:rPr>
              <a:t>Respiratory Illnesses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90D59C9-3C4F-42BB-A51A-0CC501DC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7" y="635073"/>
            <a:ext cx="2838450" cy="192024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5BF7A4-0DD2-4BDA-B195-EEEA15F258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926" y="2706688"/>
            <a:ext cx="2838449" cy="3500437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  <a:latin typeface="Lato" panose="020F0502020204030203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Key Point</a:t>
            </a:r>
          </a:p>
          <a:p>
            <a:pPr lvl="1"/>
            <a:r>
              <a:rPr lang="en-US" dirty="0"/>
              <a:t>Insert any important details you want to call attention to.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236EA3-D06C-4CC8-807D-7BE1833A9C70}"/>
              </a:ext>
            </a:extLst>
          </p:cNvPr>
          <p:cNvSpPr txBox="1"/>
          <p:nvPr/>
        </p:nvSpPr>
        <p:spPr>
          <a:xfrm>
            <a:off x="138112" y="6532317"/>
            <a:ext cx="193782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2025 Ventegra | Confidential and Proprietary 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399" y="632313"/>
            <a:ext cx="4048505" cy="557481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rgbClr val="0099CC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90000"/>
              <a:buFont typeface="Arial" panose="020B0604020202020204" pitchFamily="34" charset="0"/>
              <a:buChar char="•"/>
              <a:defRPr/>
            </a:lvl2pPr>
            <a:lvl3pPr marL="514350" indent="-171450">
              <a:lnSpc>
                <a:spcPct val="100000"/>
              </a:lnSpc>
              <a:spcBef>
                <a:spcPts val="600"/>
              </a:spcBef>
              <a:buClr>
                <a:srgbClr val="0099CC"/>
              </a:buClr>
              <a:buFont typeface="Arial" panose="020B0604020202020204" pitchFamily="34" charset="0"/>
              <a:buChar char="•"/>
              <a:defRPr/>
            </a:lvl3pPr>
            <a:lvl4pPr marL="914400" indent="-17145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0099CC"/>
                </a:solidFill>
              </a:defRPr>
            </a:lvl4pPr>
            <a:lvl5pPr marL="914400" indent="0">
              <a:lnSpc>
                <a:spcPct val="100000"/>
              </a:lnSpc>
              <a:spcBef>
                <a:spcPts val="600"/>
              </a:spcBef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rIns="0"/>
          <a:lstStyle/>
          <a:p>
            <a:fld id="{B37D92FB-C712-4870-B1A9-5D848F8125D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005" y="6378170"/>
            <a:ext cx="880635" cy="365125"/>
          </a:xfrm>
        </p:spPr>
        <p:txBody>
          <a:bodyPr/>
          <a:lstStyle>
            <a:lvl1pPr>
              <a:defRPr sz="1200"/>
            </a:lvl1pPr>
          </a:lstStyle>
          <a:p>
            <a:fld id="{00EA2D35-D22D-4024-8558-8BC8B837CF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1115E-5292-40BF-9AB8-74899F68AFD4}"/>
              </a:ext>
            </a:extLst>
          </p:cNvPr>
          <p:cNvSpPr/>
          <p:nvPr/>
        </p:nvSpPr>
        <p:spPr>
          <a:xfrm>
            <a:off x="0" y="0"/>
            <a:ext cx="32480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4402DD2-937A-4358-BBBC-9C8D564D5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6368229"/>
            <a:ext cx="1302293" cy="32817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605187-67B1-4404-8A8D-7975879BCEBE}"/>
              </a:ext>
            </a:extLst>
          </p:cNvPr>
          <p:cNvSpPr txBox="1">
            <a:spLocks/>
          </p:cNvSpPr>
          <p:nvPr/>
        </p:nvSpPr>
        <p:spPr>
          <a:xfrm>
            <a:off x="138112" y="325682"/>
            <a:ext cx="2862264" cy="243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sz="1050" dirty="0">
                <a:solidFill>
                  <a:srgbClr val="0099CC"/>
                </a:solidFill>
                <a:latin typeface="+mn-lt"/>
              </a:rPr>
              <a:t>Insert Presentation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4F9C-3AAC-4835-95A9-C0CA3CC81C9F}"/>
              </a:ext>
            </a:extLst>
          </p:cNvPr>
          <p:cNvSpPr txBox="1"/>
          <p:nvPr/>
        </p:nvSpPr>
        <p:spPr>
          <a:xfrm>
            <a:off x="161926" y="2707341"/>
            <a:ext cx="2838450" cy="314661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ED63B-7887-4FBA-B704-0E1CE2C4AB74}"/>
              </a:ext>
            </a:extLst>
          </p:cNvPr>
          <p:cNvSpPr/>
          <p:nvPr/>
        </p:nvSpPr>
        <p:spPr>
          <a:xfrm>
            <a:off x="0" y="0"/>
            <a:ext cx="32480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44E7060-370A-45B5-922A-04661FE1A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6238921"/>
            <a:ext cx="1302293" cy="3281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86C96EF-92E3-4C6A-8B3A-3975A28176BB}"/>
              </a:ext>
            </a:extLst>
          </p:cNvPr>
          <p:cNvSpPr txBox="1">
            <a:spLocks/>
          </p:cNvSpPr>
          <p:nvPr/>
        </p:nvSpPr>
        <p:spPr>
          <a:xfrm>
            <a:off x="161926" y="325682"/>
            <a:ext cx="2838450" cy="243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sz="1050" dirty="0">
                <a:solidFill>
                  <a:srgbClr val="0099CC"/>
                </a:solidFill>
                <a:latin typeface="+mn-lt"/>
              </a:rPr>
              <a:t>Respiratory Illnesses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90D59C9-3C4F-42BB-A51A-0CC501DC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7" y="635073"/>
            <a:ext cx="2838450" cy="192024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5BF7A4-0DD2-4BDA-B195-EEEA15F258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926" y="2706688"/>
            <a:ext cx="2838449" cy="3500437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  <a:latin typeface="Lato" panose="020F0502020204030203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Key Point</a:t>
            </a:r>
          </a:p>
          <a:p>
            <a:pPr lvl="1"/>
            <a:r>
              <a:rPr lang="en-US" dirty="0"/>
              <a:t>Insert any important details you want to call attention to.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466B5E-C9FD-4E04-A9E0-FEDFED68DAA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791070" y="632313"/>
            <a:ext cx="4048505" cy="557481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rgbClr val="0099CC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90000"/>
              <a:buFont typeface="Arial" panose="020B0604020202020204" pitchFamily="34" charset="0"/>
              <a:buChar char="•"/>
              <a:defRPr/>
            </a:lvl2pPr>
            <a:lvl3pPr marL="514350" indent="-171450">
              <a:lnSpc>
                <a:spcPct val="100000"/>
              </a:lnSpc>
              <a:spcBef>
                <a:spcPts val="600"/>
              </a:spcBef>
              <a:buClr>
                <a:srgbClr val="0099CC"/>
              </a:buClr>
              <a:buFont typeface="Arial" panose="020B0604020202020204" pitchFamily="34" charset="0"/>
              <a:buChar char="•"/>
              <a:defRPr/>
            </a:lvl3pPr>
            <a:lvl4pPr marL="914400" indent="-17145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0099CC"/>
                </a:solidFill>
              </a:defRPr>
            </a:lvl4pPr>
            <a:lvl5pPr marL="914400" indent="0">
              <a:lnSpc>
                <a:spcPct val="100000"/>
              </a:lnSpc>
              <a:spcBef>
                <a:spcPts val="600"/>
              </a:spcBef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B1F4A-4133-4C83-A93B-A0E4FAA7F937}"/>
              </a:ext>
            </a:extLst>
          </p:cNvPr>
          <p:cNvSpPr txBox="1"/>
          <p:nvPr/>
        </p:nvSpPr>
        <p:spPr>
          <a:xfrm>
            <a:off x="138112" y="6532318"/>
            <a:ext cx="261850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2025 Ventegra | Confidential and Proprietary 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large illustrations 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98" y="121435"/>
            <a:ext cx="10834956" cy="8019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61A4229-2AF7-4A0D-B49F-5CF1464EC2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356" y="251235"/>
            <a:ext cx="394335" cy="3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3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rgbClr val="042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64AC08-85A6-6F44-88B4-3FAE91B70C1B}"/>
              </a:ext>
            </a:extLst>
          </p:cNvPr>
          <p:cNvCxnSpPr>
            <a:cxnSpLocks/>
          </p:cNvCxnSpPr>
          <p:nvPr/>
        </p:nvCxnSpPr>
        <p:spPr>
          <a:xfrm>
            <a:off x="1033153" y="1823647"/>
            <a:ext cx="1012569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213221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99C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213221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99C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220879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213221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99C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215698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74144" y="2213221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rgbClr val="0099C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215697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3215697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F4769E4-97D1-4506-B2B1-77A673700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50B102-2F44-4928-AD35-0C3E812F793D}"/>
              </a:ext>
            </a:extLst>
          </p:cNvPr>
          <p:cNvCxnSpPr>
            <a:cxnSpLocks/>
          </p:cNvCxnSpPr>
          <p:nvPr/>
        </p:nvCxnSpPr>
        <p:spPr>
          <a:xfrm>
            <a:off x="1033153" y="1823647"/>
            <a:ext cx="1012569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83EB842-6576-4035-A1F3-CCB94063F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5DA745-ABD4-4DB2-BAC5-D9F1489336D5}"/>
              </a:ext>
            </a:extLst>
          </p:cNvPr>
          <p:cNvSpPr txBox="1"/>
          <p:nvPr/>
        </p:nvSpPr>
        <p:spPr>
          <a:xfrm>
            <a:off x="939413" y="6377560"/>
            <a:ext cx="2618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2025 Ventegra | Confidential and Proprietary 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96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yond a P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on a mountain&#10;&#10;Description automatically generated">
            <a:extLst>
              <a:ext uri="{FF2B5EF4-FFF2-40B4-BE49-F238E27FC236}">
                <a16:creationId xmlns:a16="http://schemas.microsoft.com/office/drawing/2014/main" id="{7C2BEE4E-58EC-93A8-DAA4-8F17E174E6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12192000" cy="6921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4E6FD35-FEF6-45B4-6E3A-67DA23E1E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0200"/>
            <a:ext cx="9144000" cy="2387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2B44B-C3C5-6D42-7A7F-C690CA0226B1}"/>
              </a:ext>
            </a:extLst>
          </p:cNvPr>
          <p:cNvSpPr txBox="1"/>
          <p:nvPr/>
        </p:nvSpPr>
        <p:spPr>
          <a:xfrm>
            <a:off x="373553" y="6444199"/>
            <a:ext cx="2618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2025 Ventegra | Confidential and Proprietary </a:t>
            </a:r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53E75E0-1CBE-4E8C-B8AC-F855919CD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53" y="5853953"/>
            <a:ext cx="2342252" cy="59024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923BD05-EE5E-FB7C-926D-C38E44265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5575" y="413801"/>
            <a:ext cx="6800850" cy="20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9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7935"/>
            <a:ext cx="10515600" cy="1022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3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5165" y="6495753"/>
            <a:ext cx="571484" cy="1736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B37D92FB-C712-4870-B1A9-5D848F8125D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90831" y="6495874"/>
            <a:ext cx="3674334" cy="17653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6649" y="6480065"/>
            <a:ext cx="880635" cy="189308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2"/>
                </a:solidFill>
                <a:latin typeface="Lato" panose="020F0502020204030203" pitchFamily="34" charset="0"/>
                <a:ea typeface="Roboto Thin" pitchFamily="2" charset="0"/>
              </a:defRPr>
            </a:lvl1pPr>
          </a:lstStyle>
          <a:p>
            <a:fld id="{00EA2D35-D22D-4024-8558-8BC8B837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>
          <a:solidFill>
            <a:schemeClr val="accent1"/>
          </a:solidFill>
          <a:latin typeface="+mj-lt"/>
          <a:ea typeface="Roboto Thin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rgbClr val="0099CC"/>
          </a:solidFill>
          <a:latin typeface="+mn-lt"/>
          <a:ea typeface="Roboto Light" panose="02000000000000000000" pitchFamily="2" charset="0"/>
          <a:cs typeface="Open Sans" panose="020B0606030504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Roboto Thin" pitchFamily="2" charset="0"/>
          <a:cs typeface="+mn-cs"/>
        </a:defRPr>
      </a:lvl2pPr>
      <a:lvl3pPr marL="571500" indent="-171450" algn="l" defTabSz="914400" rtl="0" eaLnBrk="1" latinLnBrk="0" hangingPunct="1">
        <a:lnSpc>
          <a:spcPct val="100000"/>
        </a:lnSpc>
        <a:spcBef>
          <a:spcPts val="600"/>
        </a:spcBef>
        <a:buClr>
          <a:srgbClr val="0099CC"/>
        </a:buClr>
        <a:buSzPct val="90000"/>
        <a:buFont typeface="Arial" panose="020B0604020202020204" pitchFamily="34" charset="0"/>
        <a:buChar char="•"/>
        <a:defRPr sz="2000" i="1" kern="1200">
          <a:solidFill>
            <a:schemeClr val="tx2"/>
          </a:solidFill>
          <a:latin typeface="+mn-lt"/>
          <a:ea typeface="Roboto Thin" pitchFamily="2" charset="0"/>
          <a:cs typeface="+mn-cs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0099CC"/>
          </a:solidFill>
          <a:latin typeface="+mn-lt"/>
          <a:ea typeface="Roboto Thin" pitchFamily="2" charset="0"/>
          <a:cs typeface="+mn-cs"/>
        </a:defRPr>
      </a:lvl4pPr>
      <a:lvl5pPr marL="97155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i="1" kern="1200">
          <a:solidFill>
            <a:schemeClr val="tx2"/>
          </a:solidFill>
          <a:latin typeface="+mn-lt"/>
          <a:ea typeface="Roboto Thin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vid/vaccines/stay-up-to-date.html" TargetMode="External"/><Relationship Id="rId2" Type="http://schemas.openxmlformats.org/officeDocument/2006/relationships/hyperlink" Target="https://www.cdc.gov/flu-vaccines-work/index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dc.gov/rsv/vaccines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espiratory-viruses/prevention/masks.html" TargetMode="External"/><Relationship Id="rId2" Type="http://schemas.openxmlformats.org/officeDocument/2006/relationships/hyperlink" Target="https://www.cdc.gov/respiratory-viruses/risk-factors/index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dc.gov/respiratory-viruses/data/index.html" TargetMode="External"/><Relationship Id="rId5" Type="http://schemas.openxmlformats.org/officeDocument/2006/relationships/hyperlink" Target="https://www.cdc.gov/respiratory-viruses/prevention/testing.html" TargetMode="External"/><Relationship Id="rId4" Type="http://schemas.openxmlformats.org/officeDocument/2006/relationships/hyperlink" Target="https://www.cdc.gov/respiratory-viruses/prevention/physical-distancing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ntegra.org/resourceCenter/RespiratoryIllnesses.aspx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Strategies to Protect Yourself &amp; Others This Respiratory Virus Season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Respiratory Illnesses</a:t>
            </a:r>
          </a:p>
        </p:txBody>
      </p:sp>
    </p:spTree>
    <p:extLst>
      <p:ext uri="{BB962C8B-B14F-4D97-AF65-F5344CB8AC3E}">
        <p14:creationId xmlns:p14="http://schemas.microsoft.com/office/powerpoint/2010/main" val="384999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33081-5E3D-46C6-BDC1-19FD73A8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Examples of Illnesses</a:t>
            </a:r>
          </a:p>
          <a:p>
            <a:pPr lvl="1"/>
            <a:r>
              <a:rPr lang="en-US" sz="2200" dirty="0"/>
              <a:t>Flu</a:t>
            </a:r>
          </a:p>
          <a:p>
            <a:pPr lvl="1"/>
            <a:r>
              <a:rPr lang="en-US" sz="2200" dirty="0"/>
              <a:t>COVID-19</a:t>
            </a:r>
          </a:p>
          <a:p>
            <a:pPr lvl="1"/>
            <a:r>
              <a:rPr lang="en-US" sz="2200" dirty="0"/>
              <a:t>RSV</a:t>
            </a:r>
          </a:p>
          <a:p>
            <a:pPr lvl="1"/>
            <a:r>
              <a:rPr lang="en-US" sz="2200" dirty="0"/>
              <a:t>Adenovirus</a:t>
            </a:r>
          </a:p>
          <a:p>
            <a:pPr lvl="1"/>
            <a:r>
              <a:rPr lang="en-US" sz="2200" dirty="0"/>
              <a:t>Rhinovirus/Enterovirus </a:t>
            </a:r>
            <a:r>
              <a:rPr lang="en-US" sz="1800" dirty="0"/>
              <a:t>(common cold)</a:t>
            </a:r>
          </a:p>
          <a:p>
            <a:pPr lvl="1"/>
            <a:r>
              <a:rPr lang="en-US" sz="2200" dirty="0"/>
              <a:t>Parainfluenza</a:t>
            </a:r>
          </a:p>
          <a:p>
            <a:pPr lvl="1"/>
            <a:r>
              <a:rPr lang="en-US" sz="2200" dirty="0"/>
              <a:t>Parvovirus B19 </a:t>
            </a:r>
            <a:r>
              <a:rPr lang="en-US" sz="1800" dirty="0"/>
              <a:t>(Fifth Disease)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698C4-42C2-45DE-865E-37D6576F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are respiratory illnesses?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5D1E1-DC53-E32C-35C8-13DBA5D94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Respiratory viruses are viruses that cause illnesses in the respiratory system. These illnesses share similar symptoms, risk factors, and prevention strategies.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A164D6-E3EC-357C-CC27-A0EC4DB4186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Examples of Symptoms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Chills</a:t>
            </a:r>
          </a:p>
          <a:p>
            <a:pPr lvl="1"/>
            <a:r>
              <a:rPr lang="en-US" dirty="0"/>
              <a:t>Fatigue </a:t>
            </a:r>
            <a:r>
              <a:rPr lang="en-US" sz="1900" dirty="0"/>
              <a:t>(tiredness)</a:t>
            </a:r>
          </a:p>
          <a:p>
            <a:pPr lvl="1"/>
            <a:r>
              <a:rPr lang="en-US" dirty="0"/>
              <a:t>Cough</a:t>
            </a:r>
          </a:p>
          <a:p>
            <a:pPr lvl="1"/>
            <a:r>
              <a:rPr lang="en-US" dirty="0"/>
              <a:t>Runny or stuffy nose</a:t>
            </a:r>
          </a:p>
          <a:p>
            <a:pPr lvl="1"/>
            <a:r>
              <a:rPr lang="en-US" dirty="0"/>
              <a:t>Decrease in appetite</a:t>
            </a:r>
          </a:p>
          <a:p>
            <a:pPr lvl="1"/>
            <a:r>
              <a:rPr lang="en-US" dirty="0"/>
              <a:t>Sore throat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r>
              <a:rPr lang="en-US" dirty="0"/>
              <a:t>New loss of taste or smell</a:t>
            </a:r>
          </a:p>
          <a:p>
            <a:pPr lvl="1"/>
            <a:r>
              <a:rPr lang="en-US" dirty="0"/>
              <a:t>Headache, muscle or body aches</a:t>
            </a:r>
          </a:p>
          <a:p>
            <a:pPr lvl="1"/>
            <a:r>
              <a:rPr lang="en-US" dirty="0"/>
              <a:t>Diarrhea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4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Every year, respiratory viruses such as influenza (flu), COVID-19, and respiratory syncytial virus (RSV) cause hundreds of thousands of hospitalizations and thousands of deaths during the fall and winter virus season.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Fortunately, there are steps you can take to protect yourself and others against illness like </a:t>
            </a:r>
            <a:r>
              <a:rPr lang="en-US" sz="2200" b="1" dirty="0"/>
              <a:t>staying up to date with the immunizations recommended for you</a:t>
            </a:r>
            <a:r>
              <a:rPr lang="en-US" sz="2200" dirty="0"/>
              <a:t>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For most people that means getting a </a:t>
            </a:r>
            <a:r>
              <a:rPr lang="en-US" sz="2000" b="1" dirty="0">
                <a:hlinkClick r:id="rId2"/>
              </a:rPr>
              <a:t>current</a:t>
            </a:r>
            <a:r>
              <a:rPr lang="en-US" sz="2000" dirty="0">
                <a:hlinkClick r:id="rId2"/>
              </a:rPr>
              <a:t> </a:t>
            </a:r>
            <a:r>
              <a:rPr lang="en-US" sz="2000" b="1" dirty="0">
                <a:hlinkClick r:id="rId2"/>
              </a:rPr>
              <a:t>flu</a:t>
            </a:r>
            <a:r>
              <a:rPr lang="en-US" sz="2000" dirty="0"/>
              <a:t> and </a:t>
            </a:r>
            <a:r>
              <a:rPr lang="en-US" sz="2000" b="1" dirty="0">
                <a:hlinkClick r:id="rId3"/>
              </a:rPr>
              <a:t>COVID-19 vaccine</a:t>
            </a:r>
            <a:r>
              <a:rPr lang="en-US" sz="2000" dirty="0"/>
              <a:t>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Everyone ages 75 and older should get a </a:t>
            </a:r>
            <a:r>
              <a:rPr lang="en-US" sz="2000" b="1" dirty="0">
                <a:hlinkClick r:id="rId4"/>
              </a:rPr>
              <a:t>respiratory syncytial virus (RSV) vaccine</a:t>
            </a:r>
            <a:r>
              <a:rPr lang="en-US" sz="2000" dirty="0"/>
              <a:t>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CDC also recommends adults ages 50-74 who are at increased risk of severe RSV disease get an RSV vaccine.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Flu, COVID-19, and RSV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9CE38-382B-D75D-1843-CE6632BD5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Take steps to protect yourself and others against illness this fall and winter!</a:t>
            </a:r>
          </a:p>
        </p:txBody>
      </p:sp>
    </p:spTree>
    <p:extLst>
      <p:ext uri="{BB962C8B-B14F-4D97-AF65-F5344CB8AC3E}">
        <p14:creationId xmlns:p14="http://schemas.microsoft.com/office/powerpoint/2010/main" val="27655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with several people&#10;&#10;AI-generated content may be incorrect.">
            <a:extLst>
              <a:ext uri="{FF2B5EF4-FFF2-40B4-BE49-F238E27FC236}">
                <a16:creationId xmlns:a16="http://schemas.microsoft.com/office/drawing/2014/main" id="{1B53CEF1-4E47-43F6-A1B8-FB01FF35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67" y="0"/>
            <a:ext cx="8729065" cy="68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2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282" y="435243"/>
            <a:ext cx="8086725" cy="584731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 addition to staying up to date with immunizations, these steps can help protect you, your loved ones and your colleagues: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b="1" dirty="0"/>
              <a:t>Practice good hygiene. </a:t>
            </a:r>
            <a:r>
              <a:rPr lang="en-US" dirty="0"/>
              <a:t>Cover your coughs and sneezes, wash or sanitize your hands often, and clean high touch surfaces.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b="1" dirty="0"/>
              <a:t>Take steps for cleaner air. </a:t>
            </a:r>
            <a:r>
              <a:rPr lang="en-US" dirty="0"/>
              <a:t>Bring in fresh outside air, purify indoor air, and consider gathering outdoors when possible.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b="1" dirty="0"/>
              <a:t>Prevent spread when you are sick. </a:t>
            </a:r>
            <a:r>
              <a:rPr lang="en-US" dirty="0"/>
              <a:t>Stay home and away from others when you have respiratory virus symptoms like fever, cough, sore throat, and runny nose.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b="1" dirty="0"/>
              <a:t>Seek health care promptly if you have </a:t>
            </a:r>
            <a:r>
              <a:rPr lang="en-US" b="1" dirty="0">
                <a:hlinkClick r:id="rId2"/>
              </a:rPr>
              <a:t>risk factors for severe illness</a:t>
            </a:r>
            <a:r>
              <a:rPr lang="en-US" b="1" dirty="0"/>
              <a:t>. </a:t>
            </a:r>
            <a:r>
              <a:rPr lang="en-US" dirty="0"/>
              <a:t>Early treatment may help lower your risk of severe illness.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b="1" dirty="0"/>
              <a:t>Consider additional strategies for further protection. </a:t>
            </a:r>
            <a:r>
              <a:rPr lang="en-US" dirty="0"/>
              <a:t>Strategies like </a:t>
            </a:r>
            <a:r>
              <a:rPr lang="en-US" dirty="0">
                <a:hlinkClick r:id="rId3"/>
              </a:rPr>
              <a:t>masking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physical distancing</a:t>
            </a:r>
            <a:r>
              <a:rPr lang="en-US" dirty="0"/>
              <a:t>, and </a:t>
            </a:r>
            <a:r>
              <a:rPr lang="en-US" dirty="0">
                <a:hlinkClick r:id="rId5"/>
              </a:rPr>
              <a:t>testing</a:t>
            </a:r>
            <a:r>
              <a:rPr lang="en-US" dirty="0"/>
              <a:t> can help lower the risk of virus transmission when there is a lot of </a:t>
            </a:r>
            <a:r>
              <a:rPr lang="en-US" dirty="0">
                <a:hlinkClick r:id="rId6"/>
              </a:rPr>
              <a:t>illness in your community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Layer Prevention Strategies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F23E0-46F4-5A90-1D40-C85E95FC1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Layering prevention strategies when there is a lot of illness circulating can be especially helpful!</a:t>
            </a:r>
          </a:p>
        </p:txBody>
      </p:sp>
    </p:spTree>
    <p:extLst>
      <p:ext uri="{BB962C8B-B14F-4D97-AF65-F5344CB8AC3E}">
        <p14:creationId xmlns:p14="http://schemas.microsoft.com/office/powerpoint/2010/main" val="171843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4EA1E6-72BD-03B1-65DA-4F9F70A3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8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respiratory virus guidance can be found in </a:t>
            </a:r>
            <a:r>
              <a:rPr lang="en-US" dirty="0" err="1">
                <a:hlinkClick r:id="rId2"/>
              </a:rPr>
              <a:t>Ventegra’s</a:t>
            </a:r>
            <a:r>
              <a:rPr lang="en-US" dirty="0">
                <a:hlinkClick r:id="rId2"/>
              </a:rPr>
              <a:t> Respiratory Illnesses Resource Center</a:t>
            </a:r>
            <a:r>
              <a:rPr lang="en-US" dirty="0"/>
              <a:t>.</a:t>
            </a:r>
          </a:p>
          <a:p>
            <a:r>
              <a:rPr lang="en-US" sz="1400" dirty="0">
                <a:highlight>
                  <a:srgbClr val="FFFF00"/>
                </a:highlight>
              </a:rPr>
              <a:t>REPLACE LINK with location of information on your company intranet site if available.</a:t>
            </a:r>
          </a:p>
          <a:p>
            <a:endParaRPr lang="en-US" sz="1400" dirty="0">
              <a:highlight>
                <a:srgbClr val="FFFF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We Can Stay Healthy Together!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39EF7-FA1E-D7E8-9042-DD169F07A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Protect yourself, your loved ones, and your community by staying informed.</a:t>
            </a:r>
          </a:p>
        </p:txBody>
      </p:sp>
    </p:spTree>
    <p:extLst>
      <p:ext uri="{BB962C8B-B14F-4D97-AF65-F5344CB8AC3E}">
        <p14:creationId xmlns:p14="http://schemas.microsoft.com/office/powerpoint/2010/main" val="978962578"/>
      </p:ext>
    </p:extLst>
  </p:cSld>
  <p:clrMapOvr>
    <a:masterClrMapping/>
  </p:clrMapOvr>
</p:sld>
</file>

<file path=ppt/theme/theme1.xml><?xml version="1.0" encoding="utf-8"?>
<a:theme xmlns:a="http://schemas.openxmlformats.org/drawingml/2006/main" name="Ventegra2025">
  <a:themeElements>
    <a:clrScheme name="Ventegra 2021">
      <a:dk1>
        <a:srgbClr val="3B3B3B"/>
      </a:dk1>
      <a:lt1>
        <a:sysClr val="window" lastClr="FFFFFF"/>
      </a:lt1>
      <a:dk2>
        <a:srgbClr val="042647"/>
      </a:dk2>
      <a:lt2>
        <a:srgbClr val="F2F2F2"/>
      </a:lt2>
      <a:accent1>
        <a:srgbClr val="094D8F"/>
      </a:accent1>
      <a:accent2>
        <a:srgbClr val="005DAA"/>
      </a:accent2>
      <a:accent3>
        <a:srgbClr val="E87F08"/>
      </a:accent3>
      <a:accent4>
        <a:srgbClr val="FC9C00"/>
      </a:accent4>
      <a:accent5>
        <a:srgbClr val="0099CC"/>
      </a:accent5>
      <a:accent6>
        <a:srgbClr val="839753"/>
      </a:accent6>
      <a:hlink>
        <a:srgbClr val="0070C0"/>
      </a:hlink>
      <a:folHlink>
        <a:srgbClr val="50B4C8"/>
      </a:folHlink>
    </a:clrScheme>
    <a:fontScheme name="Custom 3">
      <a:majorFont>
        <a:latin typeface="Roboto Ligh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ntegra2025" id="{76081F34-D93A-4609-B42D-C89991C4DF05}" vid="{F016023D-F545-4642-9A1B-64E258FC1B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Ventegra</Template>
  <TotalTime>557</TotalTime>
  <Words>457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Lato</vt:lpstr>
      <vt:lpstr>Open Sans</vt:lpstr>
      <vt:lpstr>Roboto Light</vt:lpstr>
      <vt:lpstr>Ventegra2025</vt:lpstr>
      <vt:lpstr>Respiratory Illnesses</vt:lpstr>
      <vt:lpstr>What are respiratory illnesses?</vt:lpstr>
      <vt:lpstr>Flu, COVID-19, and RSV</vt:lpstr>
      <vt:lpstr>PowerPoint Presentation</vt:lpstr>
      <vt:lpstr>Layer Prevention Strategies</vt:lpstr>
      <vt:lpstr>PowerPoint Presentation</vt:lpstr>
      <vt:lpstr>We Can Stay Healthy Together! </vt:lpstr>
    </vt:vector>
  </TitlesOfParts>
  <Company>St. Louis College of Pharmacy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Teshome, Besu</dc:creator>
  <cp:lastModifiedBy>Cara Haskey</cp:lastModifiedBy>
  <cp:revision>22</cp:revision>
  <dcterms:created xsi:type="dcterms:W3CDTF">2020-10-03T18:49:17Z</dcterms:created>
  <dcterms:modified xsi:type="dcterms:W3CDTF">2025-10-27T19:04:30Z</dcterms:modified>
</cp:coreProperties>
</file>